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2"/>
  </p:notesMasterIdLst>
  <p:sldIdLst>
    <p:sldId id="268" r:id="rId6"/>
    <p:sldId id="270" r:id="rId7"/>
    <p:sldId id="263" r:id="rId8"/>
    <p:sldId id="259" r:id="rId9"/>
    <p:sldId id="264" r:id="rId10"/>
    <p:sldId id="265" r:id="rId11"/>
    <p:sldId id="267" r:id="rId12"/>
    <p:sldId id="266" r:id="rId13"/>
    <p:sldId id="273" r:id="rId14"/>
    <p:sldId id="276" r:id="rId15"/>
    <p:sldId id="275" r:id="rId16"/>
    <p:sldId id="281" r:id="rId17"/>
    <p:sldId id="278" r:id="rId18"/>
    <p:sldId id="280" r:id="rId19"/>
    <p:sldId id="289" r:id="rId20"/>
    <p:sldId id="290" r:id="rId21"/>
    <p:sldId id="286" r:id="rId22"/>
    <p:sldId id="287" r:id="rId23"/>
    <p:sldId id="288" r:id="rId24"/>
    <p:sldId id="277" r:id="rId25"/>
    <p:sldId id="283" r:id="rId26"/>
    <p:sldId id="284" r:id="rId27"/>
    <p:sldId id="303" r:id="rId28"/>
    <p:sldId id="292" r:id="rId29"/>
    <p:sldId id="291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D33604"/>
    <a:srgbClr val="D60093"/>
    <a:srgbClr val="9A7500"/>
    <a:srgbClr val="009900"/>
    <a:srgbClr val="F54E0A"/>
    <a:srgbClr val="FFC7BA"/>
    <a:srgbClr val="BCC60B"/>
    <a:srgbClr val="FFFF00"/>
    <a:srgbClr val="20E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141EE-6EED-47C1-93D1-0E4B0FC4615A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2CBE-9813-4A9E-8006-370193A45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0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8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42895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13708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281055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665799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5755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08508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72993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15429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7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55644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34634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15309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44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26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38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1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5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61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5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98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17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15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68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9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588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49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32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80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942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50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0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96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88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44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68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82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39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350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255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458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77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17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11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74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73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0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3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9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F5F8-4B4E-46D9-BE32-37360D71287F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4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0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39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71B95-3E41-4086-A239-88E35FB212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19A65-E27A-472C-98D1-FDC5296D2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73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18BF-1DEF-AF45-856A-D94288752618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6/3/2023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0755-D1C8-6B46-AEDB-81690690640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microsoft.com/office/2007/relationships/media" Target="../media/media3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8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slide" Target="slide4.xml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slide" Target="slide6.xml"/><Relationship Id="rId5" Type="http://schemas.openxmlformats.org/officeDocument/2006/relationships/slide" Target="slide34.xml"/><Relationship Id="rId15" Type="http://schemas.openxmlformats.org/officeDocument/2006/relationships/slide" Target="slide7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3.xml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6.png"/><Relationship Id="rId12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5" Type="http://schemas.openxmlformats.org/officeDocument/2006/relationships/image" Target="../media/image53.jp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5.png"/><Relationship Id="rId12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image" Target="../media/image53.jp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6.png"/><Relationship Id="rId12" Type="http://schemas.openxmlformats.org/officeDocument/2006/relationships/image" Target="../media/image5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4.png"/><Relationship Id="rId12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7.gif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51.xml"/><Relationship Id="rId7" Type="http://schemas.microsoft.com/office/2007/relationships/hdphoto" Target="../media/hdphoto7.wdp"/><Relationship Id="rId12" Type="http://schemas.openxmlformats.org/officeDocument/2006/relationships/image" Target="../media/image42.png"/><Relationship Id="rId17" Type="http://schemas.openxmlformats.org/officeDocument/2006/relationships/image" Target="../media/image8.png"/><Relationship Id="rId2" Type="http://schemas.microsoft.com/office/2007/relationships/media" Target="../media/media3.mp3"/><Relationship Id="rId16" Type="http://schemas.openxmlformats.org/officeDocument/2006/relationships/image" Target="../media/image53.jp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slide" Target="slide28.xml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5" Type="http://schemas.openxmlformats.org/officeDocument/2006/relationships/image" Target="../media/image9.jp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4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10550" y="2448326"/>
            <a:ext cx="8717280" cy="3345597"/>
          </a:xfrm>
          <a:prstGeom prst="round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VÀ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ĐẾN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HỌC HÔM NAY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1" y="473910"/>
            <a:ext cx="7325032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THCS Tùng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PHAN HUỲNH DIỆU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210"/>
            <a:ext cx="12192000" cy="5539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NHỮNG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KINH TẾ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1057" y="743327"/>
            <a:ext cx="7097316" cy="583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210"/>
            <a:ext cx="12192000" cy="5539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NHỮNG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KINH TẾ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1057" y="743327"/>
            <a:ext cx="7097316" cy="583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933" y="1645442"/>
            <a:ext cx="6903076" cy="8500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57" y="2493644"/>
            <a:ext cx="12192000" cy="43643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en-US" sz="4600" b="1" u="sng" dirty="0" err="1" smtClean="0">
                <a:solidFill>
                  <a:schemeClr val="tx1"/>
                </a:solidFill>
              </a:rPr>
              <a:t>Nhóm</a:t>
            </a:r>
            <a:r>
              <a:rPr lang="en-US" sz="4600" b="1" u="sng" dirty="0" smtClean="0">
                <a:solidFill>
                  <a:schemeClr val="tx1"/>
                </a:solidFill>
              </a:rPr>
              <a:t> </a:t>
            </a:r>
            <a:r>
              <a:rPr lang="en-US" sz="4600" b="1" u="sng" dirty="0">
                <a:solidFill>
                  <a:schemeClr val="tx1"/>
                </a:solidFill>
              </a:rPr>
              <a:t>1,3</a:t>
            </a:r>
            <a:r>
              <a:rPr lang="en-US" sz="4600" b="1" dirty="0" smtClean="0">
                <a:solidFill>
                  <a:schemeClr val="tx1"/>
                </a:solidFill>
              </a:rPr>
              <a:t>: </a:t>
            </a:r>
            <a:r>
              <a:rPr lang="en-US" sz="4600" dirty="0" err="1" smtClean="0">
                <a:solidFill>
                  <a:schemeClr val="tx1"/>
                </a:solidFill>
              </a:rPr>
              <a:t>Tìm</a:t>
            </a:r>
            <a:r>
              <a:rPr lang="en-US" sz="4600" dirty="0" smtClean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hiểu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những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chuyển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biến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của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ngành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nông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nghiệp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trong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thời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kì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Bắc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 smtClean="0">
                <a:solidFill>
                  <a:schemeClr val="tx1"/>
                </a:solidFill>
              </a:rPr>
              <a:t>thuộc</a:t>
            </a:r>
            <a:r>
              <a:rPr lang="en-US" sz="46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n-US" sz="4600" dirty="0" smtClean="0">
              <a:solidFill>
                <a:schemeClr val="tx1"/>
              </a:solidFill>
            </a:endParaRPr>
          </a:p>
          <a:p>
            <a:pPr algn="ctr"/>
            <a:r>
              <a:rPr lang="en-US" sz="4600" dirty="0" smtClean="0">
                <a:solidFill>
                  <a:schemeClr val="tx1"/>
                </a:solidFill>
              </a:rPr>
              <a:t>- </a:t>
            </a:r>
            <a:r>
              <a:rPr lang="en-US" sz="4600" b="1" u="sng" dirty="0" err="1" smtClean="0">
                <a:solidFill>
                  <a:schemeClr val="tx1"/>
                </a:solidFill>
              </a:rPr>
              <a:t>Nhóm</a:t>
            </a:r>
            <a:r>
              <a:rPr lang="en-US" sz="4600" b="1" u="sng" dirty="0" smtClean="0">
                <a:solidFill>
                  <a:schemeClr val="tx1"/>
                </a:solidFill>
              </a:rPr>
              <a:t> </a:t>
            </a:r>
            <a:r>
              <a:rPr lang="en-US" sz="4600" b="1" u="sng" dirty="0">
                <a:solidFill>
                  <a:schemeClr val="tx1"/>
                </a:solidFill>
              </a:rPr>
              <a:t>2,4</a:t>
            </a:r>
            <a:r>
              <a:rPr lang="en-US" sz="4600" b="1" dirty="0">
                <a:solidFill>
                  <a:schemeClr val="tx1"/>
                </a:solidFill>
              </a:rPr>
              <a:t>: </a:t>
            </a:r>
            <a:r>
              <a:rPr lang="en-US" sz="4600" dirty="0" err="1">
                <a:solidFill>
                  <a:schemeClr val="tx1"/>
                </a:solidFill>
              </a:rPr>
              <a:t>Tìm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hiểu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những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chuyển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biến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của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ngành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thủ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công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nghiệp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trong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thời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kì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Bắc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thuộc</a:t>
            </a:r>
            <a:r>
              <a:rPr lang="en-US" sz="4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9829551" y="633525"/>
            <a:ext cx="2121250" cy="1781742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78806" y="1076505"/>
            <a:ext cx="211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+50đ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4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876" y="0"/>
            <a:ext cx="6903076" cy="8500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50006"/>
            <a:ext cx="12192000" cy="1506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en-US" sz="4600" u="sng" dirty="0" err="1" smtClean="0">
                <a:solidFill>
                  <a:schemeClr val="tx1"/>
                </a:solidFill>
              </a:rPr>
              <a:t>Nhóm</a:t>
            </a:r>
            <a:r>
              <a:rPr lang="en-US" sz="4600" u="sng" dirty="0" smtClean="0">
                <a:solidFill>
                  <a:schemeClr val="tx1"/>
                </a:solidFill>
              </a:rPr>
              <a:t> </a:t>
            </a:r>
            <a:r>
              <a:rPr lang="en-US" sz="4600" u="sng" dirty="0">
                <a:solidFill>
                  <a:schemeClr val="tx1"/>
                </a:solidFill>
              </a:rPr>
              <a:t>1,3</a:t>
            </a:r>
            <a:r>
              <a:rPr lang="en-US" sz="4600" dirty="0" smtClean="0">
                <a:solidFill>
                  <a:schemeClr val="tx1"/>
                </a:solidFill>
              </a:rPr>
              <a:t>: </a:t>
            </a:r>
            <a:r>
              <a:rPr lang="en-US" sz="4600" dirty="0" err="1" smtClean="0">
                <a:solidFill>
                  <a:schemeClr val="tx1"/>
                </a:solidFill>
              </a:rPr>
              <a:t>Tìm</a:t>
            </a:r>
            <a:r>
              <a:rPr lang="en-US" sz="4600" dirty="0" smtClean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hiểu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những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chuyển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biến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của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ngành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nông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nghiệp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trong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thời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kì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Bắc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 smtClean="0">
                <a:solidFill>
                  <a:schemeClr val="tx1"/>
                </a:solidFill>
              </a:rPr>
              <a:t>thuộc</a:t>
            </a:r>
            <a:r>
              <a:rPr lang="en-US" sz="46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356834"/>
            <a:ext cx="12192000" cy="4726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800" u="sng" dirty="0" err="1" smtClean="0">
                <a:solidFill>
                  <a:schemeClr val="tx1"/>
                </a:solidFill>
              </a:rPr>
              <a:t>Nông</a:t>
            </a:r>
            <a:r>
              <a:rPr lang="en-US" sz="4800" u="sng" dirty="0" smtClean="0">
                <a:solidFill>
                  <a:schemeClr val="tx1"/>
                </a:solidFill>
              </a:rPr>
              <a:t> </a:t>
            </a:r>
            <a:r>
              <a:rPr lang="en-US" sz="4800" u="sng" dirty="0" err="1" smtClean="0">
                <a:solidFill>
                  <a:schemeClr val="tx1"/>
                </a:solidFill>
              </a:rPr>
              <a:t>nghiệp</a:t>
            </a:r>
            <a:r>
              <a:rPr lang="en-US" sz="4800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solidFill>
                  <a:schemeClr val="tx1"/>
                </a:solidFill>
              </a:rPr>
              <a:t>Ngành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chính</a:t>
            </a:r>
            <a:r>
              <a:rPr lang="en-US" sz="4800" dirty="0" smtClean="0">
                <a:solidFill>
                  <a:schemeClr val="tx1"/>
                </a:solidFill>
              </a:rPr>
              <a:t>: </a:t>
            </a:r>
            <a:r>
              <a:rPr lang="en-US" sz="4800" dirty="0" err="1" smtClean="0">
                <a:solidFill>
                  <a:schemeClr val="tx1"/>
                </a:solidFill>
              </a:rPr>
              <a:t>Trồng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lúa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nước</a:t>
            </a:r>
            <a:r>
              <a:rPr lang="en-US" sz="4800" dirty="0" smtClean="0">
                <a:solidFill>
                  <a:schemeClr val="tx1"/>
                </a:solidFill>
              </a:rPr>
              <a:t> (2 </a:t>
            </a:r>
            <a:r>
              <a:rPr lang="en-US" sz="4800" dirty="0" err="1" smtClean="0">
                <a:solidFill>
                  <a:schemeClr val="tx1"/>
                </a:solidFill>
              </a:rPr>
              <a:t>vụ</a:t>
            </a:r>
            <a:r>
              <a:rPr lang="en-US" sz="4800" dirty="0" smtClean="0">
                <a:solidFill>
                  <a:schemeClr val="tx1"/>
                </a:solidFill>
              </a:rPr>
              <a:t>/</a:t>
            </a:r>
            <a:r>
              <a:rPr lang="en-US" sz="4800" dirty="0" err="1" smtClean="0">
                <a:solidFill>
                  <a:schemeClr val="tx1"/>
                </a:solidFill>
              </a:rPr>
              <a:t>năm</a:t>
            </a:r>
            <a:r>
              <a:rPr lang="en-US" sz="48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solidFill>
                  <a:schemeClr val="tx1"/>
                </a:solidFill>
              </a:rPr>
              <a:t>Sử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dụng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trâu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bò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làm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sức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kéo</a:t>
            </a:r>
            <a:r>
              <a:rPr lang="en-US" sz="48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800" dirty="0" err="1" smtClean="0">
                <a:solidFill>
                  <a:schemeClr val="tx1"/>
                </a:solidFill>
              </a:rPr>
              <a:t>Biết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đắp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đê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phòng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lũ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lụt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và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bảo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vệ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mùa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màng</a:t>
            </a:r>
            <a:r>
              <a:rPr lang="en-US" sz="4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- </a:t>
            </a:r>
            <a:r>
              <a:rPr lang="en-US" sz="4800" dirty="0" err="1" smtClean="0">
                <a:solidFill>
                  <a:schemeClr val="tx1"/>
                </a:solidFill>
              </a:rPr>
              <a:t>Biết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chăn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nuôi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và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trồng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các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loại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cây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ăn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quả</a:t>
            </a:r>
            <a:r>
              <a:rPr lang="en-US" sz="4800" dirty="0" smtClean="0">
                <a:solidFill>
                  <a:schemeClr val="tx1"/>
                </a:solidFill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</a:rPr>
              <a:t>cây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dâu</a:t>
            </a:r>
            <a:r>
              <a:rPr lang="en-US" sz="4800" dirty="0" smtClean="0">
                <a:solidFill>
                  <a:schemeClr val="tx1"/>
                </a:solidFill>
              </a:rPr>
              <a:t>, </a:t>
            </a:r>
            <a:r>
              <a:rPr lang="en-US" sz="4800" dirty="0" err="1" smtClean="0">
                <a:solidFill>
                  <a:schemeClr val="tx1"/>
                </a:solidFill>
              </a:rPr>
              <a:t>cây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bông</a:t>
            </a:r>
            <a:r>
              <a:rPr lang="en-US" sz="4800" dirty="0" smtClean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4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876" y="0"/>
            <a:ext cx="6903076" cy="8500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50006"/>
            <a:ext cx="12192000" cy="1506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Tx/>
              <a:buChar char="-"/>
            </a:pPr>
            <a:r>
              <a:rPr lang="en-US" sz="4600" u="sng" dirty="0" err="1" smtClean="0">
                <a:solidFill>
                  <a:schemeClr val="tx1"/>
                </a:solidFill>
              </a:rPr>
              <a:t>Nhóm</a:t>
            </a:r>
            <a:r>
              <a:rPr lang="en-US" sz="4600" u="sng" dirty="0" smtClean="0">
                <a:solidFill>
                  <a:schemeClr val="tx1"/>
                </a:solidFill>
              </a:rPr>
              <a:t> </a:t>
            </a:r>
            <a:r>
              <a:rPr lang="en-US" sz="4600" u="sng" dirty="0">
                <a:solidFill>
                  <a:schemeClr val="tx1"/>
                </a:solidFill>
              </a:rPr>
              <a:t>1,3</a:t>
            </a:r>
            <a:r>
              <a:rPr lang="en-US" sz="4600" dirty="0" smtClean="0">
                <a:solidFill>
                  <a:schemeClr val="tx1"/>
                </a:solidFill>
              </a:rPr>
              <a:t>: </a:t>
            </a:r>
            <a:r>
              <a:rPr lang="en-US" sz="4600" dirty="0" err="1" smtClean="0">
                <a:solidFill>
                  <a:schemeClr val="tx1"/>
                </a:solidFill>
              </a:rPr>
              <a:t>Tìm</a:t>
            </a:r>
            <a:r>
              <a:rPr lang="en-US" sz="4600" dirty="0" smtClean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hiểu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những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chuyển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biến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của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ngành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nông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nghiệp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trong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thời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kì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Bắc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 smtClean="0">
                <a:solidFill>
                  <a:schemeClr val="tx1"/>
                </a:solidFill>
              </a:rPr>
              <a:t>thuộc</a:t>
            </a:r>
            <a:r>
              <a:rPr lang="en-US" sz="46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356834"/>
            <a:ext cx="12192000" cy="4726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23" y="2498501"/>
            <a:ext cx="5313502" cy="3670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88" y="2498501"/>
            <a:ext cx="6414581" cy="36704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9548" y="6310647"/>
            <a:ext cx="4353059" cy="643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Trồng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lúa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nước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6931" y="6285484"/>
            <a:ext cx="5198041" cy="643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Sử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dụng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sức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kéo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trâu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bò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4" y="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876" y="0"/>
            <a:ext cx="6903076" cy="8500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50006"/>
            <a:ext cx="12192000" cy="1506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>
                <a:solidFill>
                  <a:schemeClr val="tx1"/>
                </a:solidFill>
              </a:rPr>
              <a:t>- </a:t>
            </a:r>
            <a:r>
              <a:rPr lang="en-US" sz="4600" b="1" u="sng" dirty="0" err="1">
                <a:solidFill>
                  <a:schemeClr val="tx1"/>
                </a:solidFill>
              </a:rPr>
              <a:t>Nhóm</a:t>
            </a:r>
            <a:r>
              <a:rPr lang="en-US" sz="4600" b="1" u="sng" dirty="0">
                <a:solidFill>
                  <a:schemeClr val="tx1"/>
                </a:solidFill>
              </a:rPr>
              <a:t> 2,4</a:t>
            </a:r>
            <a:r>
              <a:rPr lang="en-US" sz="4600" b="1" dirty="0">
                <a:solidFill>
                  <a:schemeClr val="tx1"/>
                </a:solidFill>
              </a:rPr>
              <a:t>: </a:t>
            </a:r>
            <a:r>
              <a:rPr lang="en-US" sz="4600" dirty="0" err="1">
                <a:solidFill>
                  <a:schemeClr val="tx1"/>
                </a:solidFill>
              </a:rPr>
              <a:t>Tìm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hiểu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những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chuyển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biến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của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ngành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thủ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công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rgbClr val="D33604"/>
                </a:solidFill>
              </a:rPr>
              <a:t>nghiệp</a:t>
            </a:r>
            <a:r>
              <a:rPr lang="en-US" sz="4600" dirty="0">
                <a:solidFill>
                  <a:srgbClr val="D33604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trong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thời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kì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Bắc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 err="1">
                <a:solidFill>
                  <a:schemeClr val="tx1"/>
                </a:solidFill>
              </a:rPr>
              <a:t>thuộc</a:t>
            </a:r>
            <a:r>
              <a:rPr lang="en-US" sz="4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44441"/>
            <a:ext cx="12192000" cy="4726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u="sng" dirty="0" err="1" smtClean="0">
                <a:solidFill>
                  <a:schemeClr val="tx1"/>
                </a:solidFill>
              </a:rPr>
              <a:t>Thủ</a:t>
            </a:r>
            <a:r>
              <a:rPr lang="en-US" sz="4400" u="sng" dirty="0" smtClean="0">
                <a:solidFill>
                  <a:schemeClr val="tx1"/>
                </a:solidFill>
              </a:rPr>
              <a:t> </a:t>
            </a:r>
            <a:r>
              <a:rPr lang="en-US" sz="4400" u="sng" dirty="0" err="1" smtClean="0">
                <a:solidFill>
                  <a:schemeClr val="tx1"/>
                </a:solidFill>
              </a:rPr>
              <a:t>công</a:t>
            </a:r>
            <a:r>
              <a:rPr lang="en-US" sz="4400" u="sng" dirty="0" smtClean="0">
                <a:solidFill>
                  <a:schemeClr val="tx1"/>
                </a:solidFill>
              </a:rPr>
              <a:t> </a:t>
            </a:r>
            <a:r>
              <a:rPr lang="en-US" sz="4400" u="sng" dirty="0" err="1" smtClean="0">
                <a:solidFill>
                  <a:schemeClr val="tx1"/>
                </a:solidFill>
              </a:rPr>
              <a:t>nghiệp</a:t>
            </a:r>
            <a:r>
              <a:rPr lang="en-US" sz="4400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solidFill>
                  <a:schemeClr val="tx1"/>
                </a:solidFill>
              </a:rPr>
              <a:t>Nghề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thủ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công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truyền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thống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tiếp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tục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kế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thừa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và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phát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triển</a:t>
            </a:r>
            <a:r>
              <a:rPr lang="en-US" sz="4400" dirty="0" smtClean="0">
                <a:solidFill>
                  <a:schemeClr val="tx1"/>
                </a:solidFill>
              </a:rPr>
              <a:t>: </a:t>
            </a:r>
            <a:r>
              <a:rPr lang="en-US" sz="4400" dirty="0" err="1" smtClean="0">
                <a:solidFill>
                  <a:schemeClr val="tx1"/>
                </a:solidFill>
              </a:rPr>
              <a:t>đúc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đồng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Đông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Sơn</a:t>
            </a:r>
            <a:r>
              <a:rPr lang="en-US" sz="4400" dirty="0" smtClean="0">
                <a:solidFill>
                  <a:schemeClr val="tx1"/>
                </a:solidFill>
              </a:rPr>
              <a:t>.</a:t>
            </a:r>
          </a:p>
          <a:p>
            <a:endParaRPr lang="en-US" sz="4400" dirty="0" smtClean="0">
              <a:solidFill>
                <a:schemeClr val="tx1"/>
              </a:solidFill>
            </a:endParaRPr>
          </a:p>
          <a:p>
            <a:r>
              <a:rPr lang="en-US" sz="4400" dirty="0" smtClean="0">
                <a:solidFill>
                  <a:schemeClr val="tx1"/>
                </a:solidFill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</a:rPr>
              <a:t>Nhiều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nghề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thủ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công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mới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xuất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hiện</a:t>
            </a:r>
            <a:r>
              <a:rPr lang="en-US" sz="4400" dirty="0" smtClean="0">
                <a:solidFill>
                  <a:schemeClr val="tx1"/>
                </a:solidFill>
              </a:rPr>
              <a:t>: </a:t>
            </a:r>
            <a:r>
              <a:rPr lang="en-US" sz="4400" dirty="0" err="1" smtClean="0">
                <a:solidFill>
                  <a:schemeClr val="tx1"/>
                </a:solidFill>
              </a:rPr>
              <a:t>Làm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giấy</a:t>
            </a:r>
            <a:r>
              <a:rPr lang="en-US" sz="4400" dirty="0" smtClean="0">
                <a:solidFill>
                  <a:schemeClr val="tx1"/>
                </a:solidFill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</a:rPr>
              <a:t>khảm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xà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cừ</a:t>
            </a:r>
            <a:r>
              <a:rPr lang="en-US" sz="4400" dirty="0" smtClean="0">
                <a:solidFill>
                  <a:schemeClr val="tx1"/>
                </a:solidFill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</a:rPr>
              <a:t>thuộc</a:t>
            </a:r>
            <a:r>
              <a:rPr lang="en-US" sz="4400" dirty="0" smtClean="0">
                <a:solidFill>
                  <a:schemeClr val="tx1"/>
                </a:solidFill>
              </a:rPr>
              <a:t> da, </a:t>
            </a:r>
            <a:r>
              <a:rPr lang="en-US" sz="4400" dirty="0" err="1" smtClean="0">
                <a:solidFill>
                  <a:schemeClr val="tx1"/>
                </a:solidFill>
              </a:rPr>
              <a:t>đúc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tiền</a:t>
            </a:r>
            <a:r>
              <a:rPr lang="en-US" sz="4400" dirty="0" smtClean="0">
                <a:solidFill>
                  <a:schemeClr val="tx1"/>
                </a:solidFill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</a:rPr>
              <a:t>đúc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ngói</a:t>
            </a:r>
            <a:r>
              <a:rPr lang="en-US" sz="4400" dirty="0" smtClean="0">
                <a:solidFill>
                  <a:schemeClr val="tx1"/>
                </a:solidFill>
              </a:rPr>
              <a:t>, </a:t>
            </a:r>
            <a:r>
              <a:rPr lang="en-US" sz="4400" dirty="0" err="1" smtClean="0">
                <a:solidFill>
                  <a:schemeClr val="tx1"/>
                </a:solidFill>
              </a:rPr>
              <a:t>làm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gạch</a:t>
            </a:r>
            <a:r>
              <a:rPr lang="en-US" sz="4400" dirty="0" smtClean="0">
                <a:solidFill>
                  <a:schemeClr val="tx1"/>
                </a:solidFill>
              </a:rPr>
              <a:t>….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04"/>
            <a:ext cx="12192000" cy="6859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6"/>
            <a:ext cx="4959563" cy="3055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14" y="3979031"/>
            <a:ext cx="3756619" cy="2813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859" y="94852"/>
            <a:ext cx="3940916" cy="30076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2622" y="3218819"/>
            <a:ext cx="3786389" cy="64394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Khảm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Xà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Cừ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2634" b="13077"/>
          <a:stretch/>
        </p:blipFill>
        <p:spPr>
          <a:xfrm>
            <a:off x="4332647" y="4108205"/>
            <a:ext cx="3975024" cy="2555491"/>
          </a:xfrm>
          <a:prstGeom prst="rect">
            <a:avLst/>
          </a:prstGeom>
        </p:spPr>
      </p:pic>
      <p:pic>
        <p:nvPicPr>
          <p:cNvPr id="1026" name="Picture 2" descr="Tranh Cha Mẹ Khảm Ốc Xà Cừ Dùng Làm Quà Tặng Rất Sang Trường Kỷ -  Langnghehaiminh.v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4253" r="12932"/>
          <a:stretch/>
        </p:blipFill>
        <p:spPr bwMode="auto">
          <a:xfrm>
            <a:off x="8518435" y="2963070"/>
            <a:ext cx="3481772" cy="41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775" y="367027"/>
            <a:ext cx="3244410" cy="24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7" y="-1804"/>
            <a:ext cx="12192000" cy="6859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3440"/>
            <a:ext cx="5149965" cy="3004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49"/>
            <a:ext cx="5149965" cy="3331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592" y="-3608"/>
            <a:ext cx="5237408" cy="3355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592" y="3608341"/>
            <a:ext cx="5237408" cy="31520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62302" y="3171903"/>
            <a:ext cx="3786389" cy="9263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</a:rPr>
              <a:t>Thuộc</a:t>
            </a:r>
            <a:r>
              <a:rPr lang="en-US" sz="5400" dirty="0" smtClean="0">
                <a:solidFill>
                  <a:schemeClr val="tx1"/>
                </a:solidFill>
              </a:rPr>
              <a:t> da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36371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u="sng" dirty="0" err="1" smtClean="0">
                <a:solidFill>
                  <a:srgbClr val="C00000"/>
                </a:solidFill>
              </a:rPr>
              <a:t>Thuyết</a:t>
            </a:r>
            <a:r>
              <a:rPr lang="en-US" sz="5400" b="1" i="1" u="sng" dirty="0" smtClean="0">
                <a:solidFill>
                  <a:srgbClr val="C00000"/>
                </a:solidFill>
              </a:rPr>
              <a:t> </a:t>
            </a:r>
            <a:r>
              <a:rPr lang="en-US" sz="5400" b="1" i="1" u="sng" dirty="0" err="1" smtClean="0">
                <a:solidFill>
                  <a:srgbClr val="C00000"/>
                </a:solidFill>
              </a:rPr>
              <a:t>trình</a:t>
            </a:r>
            <a:r>
              <a:rPr lang="en-US" sz="5400" b="1" i="1" u="sng" dirty="0" smtClean="0">
                <a:solidFill>
                  <a:srgbClr val="C00000"/>
                </a:solidFill>
              </a:rPr>
              <a:t>: </a:t>
            </a:r>
            <a:r>
              <a:rPr lang="en-US" sz="5400" b="1" dirty="0" smtClean="0">
                <a:solidFill>
                  <a:srgbClr val="C00000"/>
                </a:solidFill>
              </a:rPr>
              <a:t>ĐÚC ĐỒNG ĐÔNG SƠN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29" y="1179546"/>
            <a:ext cx="6531726" cy="46674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276" y="6153378"/>
            <a:ext cx="118614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000000"/>
                </a:solidFill>
              </a:rPr>
              <a:t>Trống đồng Ngọc Lũ - trống đồng đẹp nhất, có niên đại sớm nhất của văn hóa Đông Sơn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539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36371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u="sng" dirty="0" err="1" smtClean="0">
                <a:solidFill>
                  <a:srgbClr val="C00000"/>
                </a:solidFill>
              </a:rPr>
              <a:t>Thuyết</a:t>
            </a:r>
            <a:r>
              <a:rPr lang="en-US" sz="5400" b="1" i="1" u="sng" dirty="0" smtClean="0">
                <a:solidFill>
                  <a:srgbClr val="C00000"/>
                </a:solidFill>
              </a:rPr>
              <a:t> </a:t>
            </a:r>
            <a:r>
              <a:rPr lang="en-US" sz="5400" b="1" i="1" u="sng" dirty="0" err="1" smtClean="0">
                <a:solidFill>
                  <a:srgbClr val="C00000"/>
                </a:solidFill>
              </a:rPr>
              <a:t>trình</a:t>
            </a:r>
            <a:r>
              <a:rPr lang="en-US" sz="5400" b="1" i="1" u="sng" dirty="0" smtClean="0">
                <a:solidFill>
                  <a:srgbClr val="C00000"/>
                </a:solidFill>
              </a:rPr>
              <a:t>: </a:t>
            </a:r>
            <a:r>
              <a:rPr lang="en-US" sz="5400" b="1" dirty="0" smtClean="0">
                <a:solidFill>
                  <a:srgbClr val="C00000"/>
                </a:solidFill>
              </a:rPr>
              <a:t>ĐÚC ĐỒNG ĐÔNG SƠN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1077" y="6153378"/>
            <a:ext cx="81780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i="1" dirty="0"/>
              <a:t>Thạp đồng Đào Thịnh - hiện vật điển hình, đặc biệt về đồ dùng sinh hoạt của cư dân Đông Sơn.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36" y="1005331"/>
            <a:ext cx="4939921" cy="5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36371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u="sng" dirty="0" err="1" smtClean="0">
                <a:solidFill>
                  <a:srgbClr val="C00000"/>
                </a:solidFill>
              </a:rPr>
              <a:t>Thuyết</a:t>
            </a:r>
            <a:r>
              <a:rPr lang="en-US" sz="5400" b="1" i="1" u="sng" dirty="0" smtClean="0">
                <a:solidFill>
                  <a:srgbClr val="C00000"/>
                </a:solidFill>
              </a:rPr>
              <a:t> </a:t>
            </a:r>
            <a:r>
              <a:rPr lang="en-US" sz="5400" b="1" i="1" u="sng" dirty="0" err="1" smtClean="0">
                <a:solidFill>
                  <a:srgbClr val="C00000"/>
                </a:solidFill>
              </a:rPr>
              <a:t>trình</a:t>
            </a:r>
            <a:r>
              <a:rPr lang="en-US" sz="5400" b="1" i="1" u="sng" dirty="0" smtClean="0">
                <a:solidFill>
                  <a:srgbClr val="C00000"/>
                </a:solidFill>
              </a:rPr>
              <a:t>: </a:t>
            </a:r>
            <a:r>
              <a:rPr lang="en-US" sz="5400" b="1" dirty="0" smtClean="0">
                <a:solidFill>
                  <a:srgbClr val="C00000"/>
                </a:solidFill>
              </a:rPr>
              <a:t>ĐÚC ĐỒNG ĐÔNG SƠN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7727" y="6427113"/>
            <a:ext cx="81780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200" dirty="0"/>
              <a:t>Cây đèn đồng hình người quỳ thời văn hóa Đông Sơn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98818"/>
            <a:ext cx="4213538" cy="51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820473" y="687098"/>
            <a:ext cx="7225048" cy="1000124"/>
          </a:xfrm>
          <a:prstGeom prst="round2DiagRect">
            <a:avLst/>
          </a:prstGeom>
          <a:solidFill>
            <a:srgbClr val="FFFF00">
              <a:alpha val="8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66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66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63" y="623454"/>
            <a:ext cx="1333500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6118" y="687097"/>
            <a:ext cx="1333500" cy="1000125"/>
          </a:xfrm>
          <a:prstGeom prst="rect">
            <a:avLst/>
          </a:prstGeom>
        </p:spPr>
      </p:pic>
      <p:pic>
        <p:nvPicPr>
          <p:cNvPr id="22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sp>
        <p:nvSpPr>
          <p:cNvPr id="6" name="Vertical Scroll 5"/>
          <p:cNvSpPr/>
          <p:nvPr/>
        </p:nvSpPr>
        <p:spPr>
          <a:xfrm>
            <a:off x="2820473" y="1944709"/>
            <a:ext cx="7559898" cy="1822269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/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9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7" y="-1"/>
            <a:ext cx="11359166" cy="59512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0515" y="5951251"/>
            <a:ext cx="10918048" cy="758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</a:rPr>
              <a:t>Khuôn đúc rìu đồng và vũ khí của văn hóa Gò Mun, tiền thân của văn hóa Đông Sơn. [</a:t>
            </a:r>
            <a:r>
              <a:rPr lang="vi-VN" sz="2200" dirty="0" smtClean="0">
                <a:solidFill>
                  <a:schemeClr val="tx1"/>
                </a:solidFill>
              </a:rPr>
              <a:t>Nguồn</a:t>
            </a:r>
            <a:r>
              <a:rPr lang="en-US" sz="2200" dirty="0">
                <a:solidFill>
                  <a:schemeClr val="tx1"/>
                </a:solidFill>
              </a:rPr>
              <a:t>:</a:t>
            </a:r>
            <a:r>
              <a:rPr lang="vi-VN" sz="2200" dirty="0" smtClean="0">
                <a:solidFill>
                  <a:schemeClr val="tx1"/>
                </a:solidFill>
              </a:rPr>
              <a:t> </a:t>
            </a:r>
            <a:r>
              <a:rPr lang="vi-VN" sz="2200" dirty="0">
                <a:solidFill>
                  <a:schemeClr val="tx1"/>
                </a:solidFill>
              </a:rPr>
              <a:t>Bảo tàng lịch sử Việt Nam]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9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6499" y="5835340"/>
            <a:ext cx="9493877" cy="913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</a:rPr>
              <a:t>Trống đồng được khắc hình Rồng thời Lý – Trần</a:t>
            </a:r>
            <a:r>
              <a:rPr lang="vi-VN" sz="3000" dirty="0" smtClean="0">
                <a:solidFill>
                  <a:schemeClr val="tx1"/>
                </a:solidFill>
              </a:rPr>
              <a:t> </a:t>
            </a:r>
            <a:endParaRPr lang="en-US" sz="3000" dirty="0" smtClean="0">
              <a:solidFill>
                <a:schemeClr val="tx1"/>
              </a:solidFill>
            </a:endParaRPr>
          </a:p>
          <a:p>
            <a:pPr algn="ctr"/>
            <a:r>
              <a:rPr lang="vi-VN" sz="2500" dirty="0" smtClean="0">
                <a:solidFill>
                  <a:schemeClr val="tx1"/>
                </a:solidFill>
              </a:rPr>
              <a:t>[Nguồn</a:t>
            </a:r>
            <a:r>
              <a:rPr lang="en-US" sz="2500" dirty="0">
                <a:solidFill>
                  <a:schemeClr val="tx1"/>
                </a:solidFill>
              </a:rPr>
              <a:t>:</a:t>
            </a:r>
            <a:r>
              <a:rPr lang="vi-VN" sz="2500" dirty="0" smtClean="0">
                <a:solidFill>
                  <a:schemeClr val="tx1"/>
                </a:solidFill>
              </a:rPr>
              <a:t> </a:t>
            </a:r>
            <a:r>
              <a:rPr lang="vi-VN" sz="2500" dirty="0">
                <a:solidFill>
                  <a:schemeClr val="tx1"/>
                </a:solidFill>
              </a:rPr>
              <a:t>Bảo tàng lịch sử Việt Nam]</a:t>
            </a: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2" y="430876"/>
            <a:ext cx="11360356" cy="51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98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5137" y="5767193"/>
            <a:ext cx="9493877" cy="913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 đồng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endParaRPr lang="en-US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[Nguồn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tàng lịch sử Việt Nam]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0" y="290918"/>
            <a:ext cx="11191740" cy="52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210"/>
            <a:ext cx="12192000" cy="5539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NHỮNG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KINH TẾ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1057" y="674399"/>
            <a:ext cx="7097316" cy="583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57" y="1376847"/>
            <a:ext cx="12192000" cy="591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3600" b="1" u="sng" dirty="0" err="1" smtClean="0">
                <a:solidFill>
                  <a:schemeClr val="tx1"/>
                </a:solidFill>
              </a:rPr>
              <a:t>Nông</a:t>
            </a:r>
            <a:r>
              <a:rPr lang="en-US" sz="3600" b="1" u="sng" dirty="0" smtClean="0">
                <a:solidFill>
                  <a:schemeClr val="tx1"/>
                </a:solidFill>
              </a:rPr>
              <a:t> </a:t>
            </a:r>
            <a:r>
              <a:rPr lang="en-US" sz="3600" b="1" u="sng" dirty="0" err="1" smtClean="0">
                <a:solidFill>
                  <a:schemeClr val="tx1"/>
                </a:solidFill>
              </a:rPr>
              <a:t>nghiệp</a:t>
            </a:r>
            <a:r>
              <a:rPr lang="en-US" sz="3600" b="1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Ngành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chính</a:t>
            </a:r>
            <a:r>
              <a:rPr lang="en-US" sz="3600" dirty="0" smtClean="0">
                <a:solidFill>
                  <a:schemeClr val="tx1"/>
                </a:solidFill>
              </a:rPr>
              <a:t>: </a:t>
            </a:r>
            <a:r>
              <a:rPr lang="en-US" sz="3600" dirty="0" err="1" smtClean="0">
                <a:solidFill>
                  <a:schemeClr val="tx1"/>
                </a:solidFill>
              </a:rPr>
              <a:t>Trồng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lúa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nước</a:t>
            </a:r>
            <a:r>
              <a:rPr lang="en-US" sz="3600" dirty="0" smtClean="0">
                <a:solidFill>
                  <a:schemeClr val="tx1"/>
                </a:solidFill>
              </a:rPr>
              <a:t> (2 </a:t>
            </a:r>
            <a:r>
              <a:rPr lang="en-US" sz="3600" dirty="0" err="1" smtClean="0">
                <a:solidFill>
                  <a:schemeClr val="tx1"/>
                </a:solidFill>
              </a:rPr>
              <a:t>vụ</a:t>
            </a:r>
            <a:r>
              <a:rPr lang="en-US" sz="3600" dirty="0" smtClean="0">
                <a:solidFill>
                  <a:schemeClr val="tx1"/>
                </a:solidFill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</a:rPr>
              <a:t>năm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Sử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dụng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trâu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bò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làm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sức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kéo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chemeClr val="tx1"/>
                </a:solidFill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đắp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đê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chăn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nuôi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và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trồng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các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loại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cây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ăn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quả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err="1" smtClean="0">
                <a:solidFill>
                  <a:schemeClr val="tx1"/>
                </a:solidFill>
              </a:rPr>
              <a:t>Thủ</a:t>
            </a:r>
            <a:r>
              <a:rPr lang="en-US" sz="3600" b="1" u="sng" dirty="0" smtClean="0">
                <a:solidFill>
                  <a:schemeClr val="tx1"/>
                </a:solidFill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</a:rPr>
              <a:t>công</a:t>
            </a:r>
            <a:r>
              <a:rPr lang="en-US" sz="3600" b="1" u="sng" dirty="0">
                <a:solidFill>
                  <a:schemeClr val="tx1"/>
                </a:solidFill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</a:rPr>
              <a:t>nghiệp</a:t>
            </a:r>
            <a:r>
              <a:rPr lang="en-US" sz="3600" b="1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</a:rPr>
              <a:t>Nghề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truyền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thống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tiếp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tục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kế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thừa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phát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triển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đúc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đồng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Sơn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- </a:t>
            </a:r>
            <a:r>
              <a:rPr lang="en-US" sz="3600" dirty="0" err="1">
                <a:solidFill>
                  <a:schemeClr val="tx1"/>
                </a:solidFill>
              </a:rPr>
              <a:t>Nhiều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nghề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xuất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Làm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giấy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khảm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cừ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thuộc</a:t>
            </a:r>
            <a:r>
              <a:rPr lang="en-US" sz="3600" dirty="0">
                <a:solidFill>
                  <a:schemeClr val="tx1"/>
                </a:solidFill>
              </a:rPr>
              <a:t> da, </a:t>
            </a:r>
            <a:r>
              <a:rPr lang="en-US" sz="3600" dirty="0" err="1">
                <a:solidFill>
                  <a:schemeClr val="tx1"/>
                </a:solidFill>
              </a:rPr>
              <a:t>đúc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tiền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đúc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ngói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làm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gạch</a:t>
            </a:r>
            <a:r>
              <a:rPr lang="en-US" sz="3600" dirty="0">
                <a:solidFill>
                  <a:schemeClr val="tx1"/>
                </a:solidFill>
              </a:rPr>
              <a:t>….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210"/>
            <a:ext cx="12192000" cy="5539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NHỮNG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KINH TẾ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49238"/>
            <a:ext cx="7097316" cy="583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60668"/>
            <a:ext cx="12192000" cy="5474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715" y="1326524"/>
            <a:ext cx="1150727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Vua</a:t>
            </a:r>
            <a:r>
              <a:rPr lang="en-US" sz="3600" b="1" dirty="0" smtClean="0">
                <a:solidFill>
                  <a:srgbClr val="FF0000"/>
                </a:solidFill>
              </a:rPr>
              <a:t>,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9A7500"/>
                </a:solidFill>
              </a:rPr>
              <a:t>Nô</a:t>
            </a:r>
            <a:r>
              <a:rPr lang="en-US" sz="3600" b="1" dirty="0" smtClean="0">
                <a:solidFill>
                  <a:srgbClr val="9A7500"/>
                </a:solidFill>
              </a:rPr>
              <a:t> </a:t>
            </a:r>
            <a:r>
              <a:rPr lang="en-US" sz="3600" b="1" dirty="0" err="1" smtClean="0">
                <a:solidFill>
                  <a:srgbClr val="9A7500"/>
                </a:solidFill>
              </a:rPr>
              <a:t>Tì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Lạc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Hầu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Lạc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Tướng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Bồ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Chính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Địa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chủ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Hán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rgbClr val="000066"/>
                </a:solidFill>
              </a:rPr>
              <a:t>Nông</a:t>
            </a:r>
            <a:r>
              <a:rPr lang="en-US" sz="3600" b="1" dirty="0" smtClean="0">
                <a:solidFill>
                  <a:srgbClr val="000066"/>
                </a:solidFill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</a:rPr>
              <a:t>dân</a:t>
            </a:r>
            <a:r>
              <a:rPr lang="en-US" sz="3600" b="1" dirty="0" smtClean="0">
                <a:solidFill>
                  <a:srgbClr val="000066"/>
                </a:solidFill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</a:rPr>
              <a:t>công</a:t>
            </a:r>
            <a:r>
              <a:rPr lang="en-US" sz="3600" b="1" dirty="0" smtClean="0">
                <a:solidFill>
                  <a:srgbClr val="000066"/>
                </a:solidFill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</a:rPr>
              <a:t>xã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rgbClr val="F54E0A"/>
                </a:solidFill>
              </a:rPr>
              <a:t>Hào</a:t>
            </a:r>
            <a:r>
              <a:rPr lang="en-US" sz="3600" b="1" dirty="0" smtClean="0">
                <a:solidFill>
                  <a:srgbClr val="F54E0A"/>
                </a:solidFill>
              </a:rPr>
              <a:t> </a:t>
            </a:r>
            <a:r>
              <a:rPr lang="en-US" sz="3600" b="1" dirty="0" err="1" smtClean="0">
                <a:solidFill>
                  <a:srgbClr val="F54E0A"/>
                </a:solidFill>
              </a:rPr>
              <a:t>trưởng</a:t>
            </a:r>
            <a:r>
              <a:rPr lang="en-US" sz="3600" b="1" dirty="0" smtClean="0">
                <a:solidFill>
                  <a:srgbClr val="F54E0A"/>
                </a:solidFill>
              </a:rPr>
              <a:t> </a:t>
            </a:r>
            <a:r>
              <a:rPr lang="en-US" sz="3600" b="1" dirty="0" err="1" smtClean="0">
                <a:solidFill>
                  <a:srgbClr val="F54E0A"/>
                </a:solidFill>
              </a:rPr>
              <a:t>Việt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rgbClr val="D60093"/>
                </a:solidFill>
              </a:rPr>
              <a:t>Nô</a:t>
            </a:r>
            <a:r>
              <a:rPr lang="en-US" sz="3600" b="1" dirty="0" smtClean="0">
                <a:solidFill>
                  <a:srgbClr val="D60093"/>
                </a:solidFill>
              </a:rPr>
              <a:t> </a:t>
            </a:r>
            <a:r>
              <a:rPr lang="en-US" sz="3600" b="1" dirty="0" err="1" smtClean="0">
                <a:solidFill>
                  <a:srgbClr val="D60093"/>
                </a:solidFill>
              </a:rPr>
              <a:t>tì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rgbClr val="7030A0"/>
                </a:solidFill>
              </a:rPr>
              <a:t>Quan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lại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đô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hộ</a:t>
            </a:r>
            <a:r>
              <a:rPr lang="en-US" sz="3600" b="1" dirty="0" smtClean="0"/>
              <a:t>, </a:t>
            </a:r>
            <a:r>
              <a:rPr lang="en-US" sz="3600" b="1" dirty="0" err="1" smtClean="0">
                <a:solidFill>
                  <a:srgbClr val="FFC000"/>
                </a:solidFill>
              </a:rPr>
              <a:t>Nông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dân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lệ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thuộc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55704"/>
              </p:ext>
            </p:extLst>
          </p:nvPr>
        </p:nvGraphicFramePr>
        <p:xfrm>
          <a:off x="4765183" y="3329035"/>
          <a:ext cx="7122017" cy="32613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540762">
                  <a:extLst>
                    <a:ext uri="{9D8B030D-6E8A-4147-A177-3AD203B41FA5}">
                      <a16:colId xmlns:a16="http://schemas.microsoft.com/office/drawing/2014/main" val="407443795"/>
                    </a:ext>
                  </a:extLst>
                </a:gridCol>
                <a:gridCol w="3581255">
                  <a:extLst>
                    <a:ext uri="{9D8B030D-6E8A-4147-A177-3AD203B41FA5}">
                      <a16:colId xmlns:a16="http://schemas.microsoft.com/office/drawing/2014/main" val="498500120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THỜI</a:t>
                      </a:r>
                      <a:r>
                        <a:rPr lang="en-US" sz="2800" baseline="0" dirty="0" smtClean="0"/>
                        <a:t> VĂN LANG, </a:t>
                      </a:r>
                    </a:p>
                    <a:p>
                      <a:pPr algn="ctr"/>
                      <a:r>
                        <a:rPr lang="en-US" sz="2800" baseline="0" dirty="0" smtClean="0"/>
                        <a:t>ÂU LẠC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36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THỜI</a:t>
                      </a:r>
                      <a:r>
                        <a:rPr lang="en-US" sz="2800" baseline="0" dirty="0" smtClean="0"/>
                        <a:t> BẮC THUỘC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36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484066"/>
                  </a:ext>
                </a:extLst>
              </a:tr>
              <a:tr h="529535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2485758"/>
                  </a:ext>
                </a:extLst>
              </a:tr>
              <a:tr h="529535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3141897"/>
                  </a:ext>
                </a:extLst>
              </a:tr>
              <a:tr h="529535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2525516"/>
                  </a:ext>
                </a:extLst>
              </a:tr>
              <a:tr h="529535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177479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3915" y="3264434"/>
            <a:ext cx="4256468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</a:rPr>
              <a:t> 1,3: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cấu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xã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hội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Văn</a:t>
            </a:r>
            <a:r>
              <a:rPr lang="en-US" sz="3600" dirty="0" smtClean="0">
                <a:solidFill>
                  <a:srgbClr val="FF0000"/>
                </a:solidFill>
              </a:rPr>
              <a:t> Lang, </a:t>
            </a:r>
            <a:r>
              <a:rPr lang="en-US" sz="3600" dirty="0" err="1" smtClean="0">
                <a:solidFill>
                  <a:srgbClr val="FF0000"/>
                </a:solidFill>
              </a:rPr>
              <a:t>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Lạc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US" sz="3600" dirty="0" smtClean="0">
              <a:solidFill>
                <a:srgbClr val="FF0000"/>
              </a:solidFill>
            </a:endParaRPr>
          </a:p>
          <a:p>
            <a:pPr algn="just"/>
            <a:r>
              <a:rPr lang="en-US" sz="3600" b="1" dirty="0" smtClean="0">
                <a:solidFill>
                  <a:srgbClr val="009900"/>
                </a:solidFill>
              </a:rPr>
              <a:t>- </a:t>
            </a:r>
            <a:r>
              <a:rPr lang="en-US" sz="3600" b="1" dirty="0" err="1" smtClean="0">
                <a:solidFill>
                  <a:srgbClr val="009900"/>
                </a:solidFill>
              </a:rPr>
              <a:t>Nhóm</a:t>
            </a:r>
            <a:r>
              <a:rPr lang="en-US" sz="3600" b="1" dirty="0" smtClean="0">
                <a:solidFill>
                  <a:srgbClr val="009900"/>
                </a:solidFill>
              </a:rPr>
              <a:t> 2,4: </a:t>
            </a:r>
            <a:r>
              <a:rPr lang="en-US" sz="3600" dirty="0" err="1" smtClean="0">
                <a:solidFill>
                  <a:srgbClr val="009900"/>
                </a:solidFill>
              </a:rPr>
              <a:t>Cơ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</a:rPr>
              <a:t>cấu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</a:rPr>
              <a:t>xã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</a:rPr>
              <a:t>hội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</a:rPr>
              <a:t>thời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</a:rPr>
              <a:t>Bắc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</a:rPr>
              <a:t>thuộc</a:t>
            </a:r>
            <a:r>
              <a:rPr lang="en-US" sz="3600" dirty="0" smtClean="0">
                <a:solidFill>
                  <a:srgbClr val="009900"/>
                </a:solidFill>
              </a:rPr>
              <a:t>.</a:t>
            </a:r>
            <a:endParaRPr lang="en-US" sz="3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210"/>
            <a:ext cx="12192000" cy="5539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NHỮNG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KINH TẾ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49238"/>
            <a:ext cx="7097316" cy="583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57" y="1256836"/>
            <a:ext cx="12192000" cy="5601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3002" y="1290070"/>
            <a:ext cx="2124446" cy="553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B050"/>
                </a:solidFill>
              </a:rPr>
              <a:t>Địa</a:t>
            </a:r>
            <a:r>
              <a:rPr lang="en-US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chủ</a:t>
            </a:r>
            <a:r>
              <a:rPr lang="en-US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Hán</a:t>
            </a:r>
            <a:endParaRPr lang="en-US" sz="30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034221"/>
              </p:ext>
            </p:extLst>
          </p:nvPr>
        </p:nvGraphicFramePr>
        <p:xfrm>
          <a:off x="1370544" y="3136729"/>
          <a:ext cx="9457481" cy="363017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701855">
                  <a:extLst>
                    <a:ext uri="{9D8B030D-6E8A-4147-A177-3AD203B41FA5}">
                      <a16:colId xmlns:a16="http://schemas.microsoft.com/office/drawing/2014/main" val="407443795"/>
                    </a:ext>
                  </a:extLst>
                </a:gridCol>
                <a:gridCol w="2377813">
                  <a:extLst>
                    <a:ext uri="{9D8B030D-6E8A-4147-A177-3AD203B41FA5}">
                      <a16:colId xmlns:a16="http://schemas.microsoft.com/office/drawing/2014/main" val="498500120"/>
                    </a:ext>
                  </a:extLst>
                </a:gridCol>
                <a:gridCol w="2377813">
                  <a:extLst>
                    <a:ext uri="{9D8B030D-6E8A-4147-A177-3AD203B41FA5}">
                      <a16:colId xmlns:a16="http://schemas.microsoft.com/office/drawing/2014/main" val="1650818831"/>
                    </a:ext>
                  </a:extLst>
                </a:gridCol>
              </a:tblGrid>
              <a:tr h="61798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THỜI</a:t>
                      </a:r>
                      <a:r>
                        <a:rPr lang="en-US" sz="3000" baseline="0" dirty="0" smtClean="0"/>
                        <a:t> VĂN LANG, ÂU LẠC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360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THỜI</a:t>
                      </a:r>
                      <a:r>
                        <a:rPr lang="en-US" sz="3000" baseline="0" dirty="0" smtClean="0"/>
                        <a:t> BẮC THUỘC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360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484066"/>
                  </a:ext>
                </a:extLst>
              </a:tr>
              <a:tr h="61798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485758"/>
                  </a:ext>
                </a:extLst>
              </a:tr>
              <a:tr h="61798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3141897"/>
                  </a:ext>
                </a:extLst>
              </a:tr>
              <a:tr h="518419">
                <a:tc rowSpan="2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525516"/>
                  </a:ext>
                </a:extLst>
              </a:tr>
              <a:tr h="518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03275"/>
                  </a:ext>
                </a:extLst>
              </a:tr>
              <a:tr h="617983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77479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460" y="1295595"/>
            <a:ext cx="880578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Vua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26192" y="1925781"/>
            <a:ext cx="3378405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Nông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dân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lệ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thuộc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36628" y="1248162"/>
            <a:ext cx="3431390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66"/>
                </a:solidFill>
              </a:rPr>
              <a:t>Nông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dân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công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xã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08546" y="1305458"/>
            <a:ext cx="2716524" cy="553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900" b="1" dirty="0" err="1" smtClean="0">
                <a:solidFill>
                  <a:srgbClr val="F54E0A"/>
                </a:solidFill>
              </a:rPr>
              <a:t>Hào</a:t>
            </a:r>
            <a:r>
              <a:rPr lang="en-US" sz="2900" b="1" dirty="0" smtClean="0">
                <a:solidFill>
                  <a:srgbClr val="F54E0A"/>
                </a:solidFill>
              </a:rPr>
              <a:t> </a:t>
            </a:r>
            <a:r>
              <a:rPr lang="en-US" sz="2900" b="1" dirty="0" err="1" smtClean="0">
                <a:solidFill>
                  <a:srgbClr val="F54E0A"/>
                </a:solidFill>
              </a:rPr>
              <a:t>trưởng</a:t>
            </a:r>
            <a:r>
              <a:rPr lang="en-US" sz="2900" b="1" dirty="0" smtClean="0">
                <a:solidFill>
                  <a:srgbClr val="F54E0A"/>
                </a:solidFill>
              </a:rPr>
              <a:t> </a:t>
            </a:r>
            <a:r>
              <a:rPr lang="en-US" sz="2900" b="1" dirty="0" err="1" smtClean="0">
                <a:solidFill>
                  <a:srgbClr val="F54E0A"/>
                </a:solidFill>
              </a:rPr>
              <a:t>Việt</a:t>
            </a:r>
            <a:endParaRPr lang="en-US" sz="2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629" y="1905623"/>
            <a:ext cx="1058198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D60093"/>
                </a:solidFill>
              </a:rPr>
              <a:t>Nô</a:t>
            </a:r>
            <a:r>
              <a:rPr lang="en-US" sz="3200" b="1" dirty="0" smtClean="0">
                <a:solidFill>
                  <a:srgbClr val="D60093"/>
                </a:solidFill>
              </a:rPr>
              <a:t> </a:t>
            </a:r>
            <a:r>
              <a:rPr lang="en-US" sz="3200" b="1" dirty="0" err="1" smtClean="0">
                <a:solidFill>
                  <a:srgbClr val="D60093"/>
                </a:solidFill>
              </a:rPr>
              <a:t>tì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81741" y="1941508"/>
            <a:ext cx="274934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lại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đô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hộ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17769" y="1951789"/>
            <a:ext cx="347962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66"/>
                </a:solidFill>
              </a:rPr>
              <a:t>Nông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dân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công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xã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521176"/>
            <a:ext cx="4665323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Lạc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Hầu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Lạc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Tướng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Bồ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</a:rPr>
              <a:t>Chính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876434" y="2505787"/>
            <a:ext cx="1093617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9A7500"/>
                </a:solidFill>
              </a:rPr>
              <a:t>Nô</a:t>
            </a:r>
            <a:r>
              <a:rPr lang="en-US" sz="3200" b="1" dirty="0" smtClean="0">
                <a:solidFill>
                  <a:srgbClr val="9A7500"/>
                </a:solidFill>
              </a:rPr>
              <a:t> </a:t>
            </a:r>
            <a:r>
              <a:rPr lang="en-US" sz="3200" b="1" dirty="0" err="1" smtClean="0">
                <a:solidFill>
                  <a:srgbClr val="9A7500"/>
                </a:solidFill>
              </a:rPr>
              <a:t>tì</a:t>
            </a:r>
            <a:endParaRPr lang="en-US" sz="3200" b="1" dirty="0">
              <a:solidFill>
                <a:srgbClr val="9A7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1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162 L 0.25052 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-0.03888 L 0.44752 0.26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6181 L 0.11237 0.27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6296 L 0.37708 0.455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6875 L 0.02565 0.45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52278 0.46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-0.00116 L 0.2207 0.54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6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5 -0.0206 L 0.21784 0.529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6614 0.534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3815 0.6219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169206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467771" y="4207817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60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421229" y="134644"/>
            <a:ext cx="7361182" cy="4283497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D336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solidFill>
                <a:srgbClr val="D336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9468906" y="2190168"/>
            <a:ext cx="2247734" cy="193295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02060" y="2741144"/>
            <a:ext cx="1993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+100đ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6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7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xoan đào">
            <a:hlinkClick r:id="rId9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khung cửi">
            <a:hlinkClick r:id="rId11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quả thị">
            <a:hlinkClick r:id="rId13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ở về">
            <a:hlinkClick r:id="rId15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8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679,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A. An Nam </a:t>
            </a:r>
            <a:r>
              <a:rPr lang="en-US" sz="2800" b="1" dirty="0" err="1" smtClean="0"/>
              <a:t>đô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hộ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phủ</a:t>
            </a:r>
            <a:endParaRPr lang="en-US" sz="2800" b="1" dirty="0"/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C. </a:t>
            </a:r>
            <a:r>
              <a:rPr lang="en-US" sz="3600" b="1" dirty="0" err="1" smtClean="0"/>
              <a:t>Châu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Giao</a:t>
            </a:r>
            <a:endParaRPr lang="en-US" sz="3600" b="1" dirty="0"/>
          </a:p>
        </p:txBody>
      </p:sp>
      <p:sp>
        <p:nvSpPr>
          <p:cNvPr id="3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B. </a:t>
            </a:r>
            <a:r>
              <a:rPr lang="en-US" sz="3200" b="1" dirty="0" err="1" smtClean="0"/>
              <a:t>Giao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Chỉ</a:t>
            </a:r>
            <a:endParaRPr lang="en-US" sz="3200" b="1" dirty="0"/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 dirty="0" smtClean="0"/>
              <a:t>D. </a:t>
            </a:r>
            <a:r>
              <a:rPr lang="en-US" sz="3400" b="1" dirty="0" err="1" smtClean="0"/>
              <a:t>Nhật</a:t>
            </a:r>
            <a:r>
              <a:rPr lang="en-US" sz="3400" b="1" dirty="0" smtClean="0"/>
              <a:t> Nam</a:t>
            </a:r>
            <a:endParaRPr lang="en-US" sz="3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72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352282" y="623454"/>
            <a:ext cx="10225825" cy="5569527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u="sng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u="sng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+10đ 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F54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+30đ</a:t>
            </a:r>
          </a:p>
          <a:p>
            <a:r>
              <a:rPr lang="en-US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63" y="623454"/>
            <a:ext cx="1333500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6118" y="687097"/>
            <a:ext cx="1333500" cy="1000125"/>
          </a:xfrm>
          <a:prstGeom prst="rect">
            <a:avLst/>
          </a:prstGeom>
        </p:spPr>
      </p:pic>
      <p:pic>
        <p:nvPicPr>
          <p:cNvPr id="22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69377" y="232602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B. </a:t>
            </a:r>
            <a:r>
              <a:rPr lang="en-US" sz="3600" b="1" dirty="0" err="1" smtClean="0"/>
              <a:t>Quan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đô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hộ</a:t>
            </a:r>
            <a:endParaRPr lang="en-US" sz="3600" b="1" dirty="0"/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C. </a:t>
            </a:r>
            <a:r>
              <a:rPr lang="en-US" sz="3600" b="1" dirty="0" err="1" smtClean="0"/>
              <a:t>Địa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chủ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Hán</a:t>
            </a:r>
            <a:endParaRPr lang="en-US" sz="3600" b="1" dirty="0"/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A. </a:t>
            </a:r>
            <a:r>
              <a:rPr lang="en-US" sz="4000" b="1" dirty="0" err="1" smtClean="0"/>
              <a:t>Vua</a:t>
            </a:r>
            <a:endParaRPr lang="en-US" sz="4000" b="1" dirty="0"/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D. </a:t>
            </a:r>
            <a:r>
              <a:rPr lang="en-US" sz="3600" b="1" dirty="0" err="1" smtClean="0"/>
              <a:t>Lạc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Hầu</a:t>
            </a:r>
            <a:endParaRPr lang="en-US" sz="36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87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C. </a:t>
            </a:r>
            <a:r>
              <a:rPr lang="en-US" sz="3600" b="1" dirty="0" err="1" smtClean="0"/>
              <a:t>Trồng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lúa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nước</a:t>
            </a:r>
            <a:endParaRPr lang="en-US" sz="3600" b="1" dirty="0"/>
          </a:p>
        </p:txBody>
      </p:sp>
      <p:sp>
        <p:nvSpPr>
          <p:cNvPr id="21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A. </a:t>
            </a:r>
            <a:r>
              <a:rPr lang="en-US" sz="3600" b="1" dirty="0" err="1" smtClean="0"/>
              <a:t>Đắp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đê</a:t>
            </a:r>
            <a:endParaRPr lang="en-US" sz="3600" b="1" dirty="0"/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 B. </a:t>
            </a:r>
            <a:r>
              <a:rPr lang="en-US" sz="3600" b="1" dirty="0" err="1" smtClean="0"/>
              <a:t>Chăn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nuôi</a:t>
            </a:r>
            <a:endParaRPr lang="en-US" sz="3600" b="1" dirty="0"/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D. </a:t>
            </a:r>
            <a:r>
              <a:rPr lang="en-US" sz="3600" b="1" dirty="0" err="1" smtClean="0"/>
              <a:t>Trồng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rau</a:t>
            </a:r>
            <a:endParaRPr lang="en-US" sz="36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D.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Kỉ</a:t>
            </a:r>
            <a:r>
              <a:rPr lang="en-US" sz="3200" b="1" dirty="0" smtClean="0"/>
              <a:t> VII TCN</a:t>
            </a:r>
            <a:endParaRPr lang="en-US" sz="3200" b="1" dirty="0"/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C.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Kỉ</a:t>
            </a:r>
            <a:r>
              <a:rPr lang="en-US" sz="3200" b="1" dirty="0" smtClean="0"/>
              <a:t> VI TCN</a:t>
            </a:r>
            <a:endParaRPr lang="en-US" sz="3200" b="1" dirty="0"/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B.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Kỉ</a:t>
            </a:r>
            <a:r>
              <a:rPr lang="en-US" sz="3200" b="1" dirty="0" smtClean="0"/>
              <a:t> V TCN</a:t>
            </a:r>
            <a:endParaRPr lang="en-US" sz="3200" b="1" dirty="0"/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A. </a:t>
            </a:r>
            <a:r>
              <a:rPr lang="en-US" sz="3200" b="1" dirty="0" err="1" smtClean="0"/>
              <a:t>Thế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Kỉ</a:t>
            </a:r>
            <a:r>
              <a:rPr lang="en-US" sz="3200" b="1" dirty="0" smtClean="0"/>
              <a:t> IV TCN</a:t>
            </a:r>
            <a:endParaRPr lang="en-US" sz="32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A. </a:t>
            </a:r>
            <a:r>
              <a:rPr lang="en-US" sz="4000" b="1" dirty="0" err="1" smtClean="0"/>
              <a:t>Nô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tì</a:t>
            </a:r>
            <a:endParaRPr lang="en-US" sz="4000" b="1" dirty="0"/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/>
              <a:t>C. </a:t>
            </a:r>
            <a:r>
              <a:rPr lang="en-US" sz="3000" b="1" dirty="0" err="1" smtClean="0"/>
              <a:t>Nông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dân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lệ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thuộc</a:t>
            </a:r>
            <a:endParaRPr lang="en-US" sz="3000" b="1" dirty="0"/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/>
              <a:t>B. </a:t>
            </a:r>
            <a:r>
              <a:rPr lang="en-US" sz="3000" b="1" dirty="0" err="1" smtClean="0"/>
              <a:t>Nông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dân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công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xã</a:t>
            </a:r>
            <a:endParaRPr lang="en-US" sz="3000" b="1" dirty="0"/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/>
              <a:t>D. </a:t>
            </a:r>
            <a:r>
              <a:rPr lang="en-US" sz="4000" b="1" dirty="0" err="1" smtClean="0"/>
              <a:t>Hào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trưởng</a:t>
            </a:r>
            <a:endParaRPr lang="en-US" sz="40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13" y="-151326"/>
            <a:ext cx="1301115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6524" y="2844554"/>
            <a:ext cx="101485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smtClean="0">
                <a:ln/>
                <a:solidFill>
                  <a:schemeClr val="accent4"/>
                </a:solidFill>
                <a:effectLst/>
              </a:rPr>
              <a:t>CHÚC MỪNG CÁC EM </a:t>
            </a:r>
            <a:endParaRPr lang="en-US" sz="8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40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9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9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9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9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8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9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  <p:bldP spid="4" grpId="4"/>
      <p:bldP spid="4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"/>
            <a:ext cx="12193057" cy="685859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210"/>
            <a:ext cx="12192000" cy="9131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3748" y="1635616"/>
            <a:ext cx="99596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0066"/>
                </a:solidFill>
              </a:rPr>
              <a:t>Viết</a:t>
            </a:r>
            <a:r>
              <a:rPr lang="en-US" sz="6000" dirty="0" smtClean="0">
                <a:solidFill>
                  <a:srgbClr val="000066"/>
                </a:solidFill>
              </a:rPr>
              <a:t> 3 </a:t>
            </a:r>
            <a:r>
              <a:rPr lang="en-US" sz="6000" dirty="0" err="1" smtClean="0">
                <a:solidFill>
                  <a:srgbClr val="000066"/>
                </a:solidFill>
              </a:rPr>
              <a:t>điều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mà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em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cảm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thấy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ấn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tượng</a:t>
            </a:r>
            <a:r>
              <a:rPr lang="en-US" sz="6000" dirty="0" smtClean="0">
                <a:solidFill>
                  <a:srgbClr val="000066"/>
                </a:solidFill>
              </a:rPr>
              <a:t>, </a:t>
            </a:r>
            <a:r>
              <a:rPr lang="en-US" sz="6000" dirty="0" err="1" smtClean="0">
                <a:solidFill>
                  <a:srgbClr val="000066"/>
                </a:solidFill>
              </a:rPr>
              <a:t>thú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vị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hoặc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thích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nhất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trong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nội</a:t>
            </a:r>
            <a:r>
              <a:rPr lang="en-US" sz="6000" dirty="0" smtClean="0">
                <a:solidFill>
                  <a:srgbClr val="000066"/>
                </a:solidFill>
              </a:rPr>
              <a:t> dung </a:t>
            </a:r>
            <a:r>
              <a:rPr lang="en-US" sz="6000" dirty="0" err="1" smtClean="0">
                <a:solidFill>
                  <a:srgbClr val="000066"/>
                </a:solidFill>
              </a:rPr>
              <a:t>bài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học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ngày</a:t>
            </a:r>
            <a:r>
              <a:rPr lang="en-US" sz="6000" dirty="0" smtClean="0">
                <a:solidFill>
                  <a:srgbClr val="000066"/>
                </a:solidFill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</a:rPr>
              <a:t>hôm</a:t>
            </a:r>
            <a:r>
              <a:rPr lang="en-US" sz="6000" dirty="0" smtClean="0">
                <a:solidFill>
                  <a:srgbClr val="000066"/>
                </a:solidFill>
              </a:rPr>
              <a:t> nay?</a:t>
            </a:r>
            <a:endParaRPr lang="en-US" sz="6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6957" y="2455348"/>
            <a:ext cx="72057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541" cmpd="sng">
                  <a:solidFill>
                    <a:srgbClr val="1CADE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1CADE4">
                        <a:tint val="40000"/>
                        <a:satMod val="250000"/>
                      </a:srgbClr>
                    </a:gs>
                    <a:gs pos="9000">
                      <a:srgbClr val="1CADE4">
                        <a:tint val="52000"/>
                        <a:satMod val="300000"/>
                      </a:srgbClr>
                    </a:gs>
                    <a:gs pos="50000">
                      <a:srgbClr val="1CADE4">
                        <a:shade val="20000"/>
                        <a:satMod val="300000"/>
                      </a:srgbClr>
                    </a:gs>
                    <a:gs pos="79000">
                      <a:srgbClr val="1CADE4">
                        <a:tint val="52000"/>
                        <a:satMod val="300000"/>
                      </a:srgbClr>
                    </a:gs>
                    <a:gs pos="100000">
                      <a:srgbClr val="1CADE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CHÚC CÁC EM CÓ </a:t>
            </a:r>
            <a:endParaRPr kumimoji="0" lang="en-US" sz="4000" b="1" i="0" u="none" strike="noStrike" kern="1200" cap="none" spc="0" normalizeH="0" baseline="0" noProof="0" dirty="0" smtClean="0">
              <a:ln w="10541" cmpd="sng">
                <a:solidFill>
                  <a:srgbClr val="1CADE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1CADE4">
                      <a:tint val="40000"/>
                      <a:satMod val="250000"/>
                    </a:srgbClr>
                  </a:gs>
                  <a:gs pos="9000">
                    <a:srgbClr val="1CADE4">
                      <a:tint val="52000"/>
                      <a:satMod val="300000"/>
                    </a:srgbClr>
                  </a:gs>
                  <a:gs pos="50000">
                    <a:srgbClr val="1CADE4">
                      <a:shade val="20000"/>
                      <a:satMod val="300000"/>
                    </a:srgbClr>
                  </a:gs>
                  <a:gs pos="79000">
                    <a:srgbClr val="1CADE4">
                      <a:tint val="52000"/>
                      <a:satMod val="300000"/>
                    </a:srgbClr>
                  </a:gs>
                  <a:gs pos="100000">
                    <a:srgbClr val="1CADE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1CADE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1CADE4">
                        <a:tint val="40000"/>
                        <a:satMod val="250000"/>
                      </a:srgbClr>
                    </a:gs>
                    <a:gs pos="9000">
                      <a:srgbClr val="1CADE4">
                        <a:tint val="52000"/>
                        <a:satMod val="300000"/>
                      </a:srgbClr>
                    </a:gs>
                    <a:gs pos="50000">
                      <a:srgbClr val="1CADE4">
                        <a:shade val="20000"/>
                        <a:satMod val="300000"/>
                      </a:srgbClr>
                    </a:gs>
                    <a:gs pos="79000">
                      <a:srgbClr val="1CADE4">
                        <a:tint val="52000"/>
                        <a:satMod val="300000"/>
                      </a:srgbClr>
                    </a:gs>
                    <a:gs pos="100000">
                      <a:srgbClr val="1CADE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TIẾT </a:t>
            </a:r>
            <a:r>
              <a:rPr kumimoji="0" lang="en-US" sz="4000" b="1" i="0" u="none" strike="noStrike" kern="1200" cap="none" spc="0" normalizeH="0" baseline="0" noProof="0" dirty="0">
                <a:ln w="10541" cmpd="sng">
                  <a:solidFill>
                    <a:srgbClr val="1CADE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1CADE4">
                        <a:tint val="40000"/>
                        <a:satMod val="250000"/>
                      </a:srgbClr>
                    </a:gs>
                    <a:gs pos="9000">
                      <a:srgbClr val="1CADE4">
                        <a:tint val="52000"/>
                        <a:satMod val="300000"/>
                      </a:srgbClr>
                    </a:gs>
                    <a:gs pos="50000">
                      <a:srgbClr val="1CADE4">
                        <a:shade val="20000"/>
                        <a:satMod val="300000"/>
                      </a:srgbClr>
                    </a:gs>
                    <a:gs pos="79000">
                      <a:srgbClr val="1CADE4">
                        <a:tint val="52000"/>
                        <a:satMod val="300000"/>
                      </a:srgbClr>
                    </a:gs>
                    <a:gs pos="100000">
                      <a:srgbClr val="1CADE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</a:rPr>
              <a:t>HỌC THẬT BỔ ÍCH VÀ VUI VẺ</a:t>
            </a:r>
          </a:p>
        </p:txBody>
      </p:sp>
    </p:spTree>
    <p:extLst>
      <p:ext uri="{BB962C8B-B14F-4D97-AF65-F5344CB8AC3E}">
        <p14:creationId xmlns:p14="http://schemas.microsoft.com/office/powerpoint/2010/main" val="388985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72" y="219402"/>
            <a:ext cx="6832334" cy="4971966"/>
          </a:xfrm>
          <a:prstGeom prst="rect">
            <a:avLst/>
          </a:prstGeom>
        </p:spPr>
      </p:pic>
      <p:sp>
        <p:nvSpPr>
          <p:cNvPr id="29" name="Flowchart: Terminator 28"/>
          <p:cNvSpPr/>
          <p:nvPr/>
        </p:nvSpPr>
        <p:spPr>
          <a:xfrm>
            <a:off x="297532" y="5418847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ảnh 4">
            <a:hlinkClick r:id="rId7" action="ppaction://hlinksldjump"/>
          </p:cNvPr>
          <p:cNvSpPr/>
          <p:nvPr/>
        </p:nvSpPr>
        <p:spPr>
          <a:xfrm flipH="1" flipV="1">
            <a:off x="3462764" y="2676398"/>
            <a:ext cx="3922835" cy="2441578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ảnh 3">
            <a:hlinkClick r:id="rId8" action="ppaction://hlinksldjump"/>
          </p:cNvPr>
          <p:cNvSpPr/>
          <p:nvPr/>
        </p:nvSpPr>
        <p:spPr>
          <a:xfrm flipH="1" flipV="1">
            <a:off x="509559" y="2350569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ảnh 2">
            <a:hlinkClick r:id="rId9" action="ppaction://hlinksldjump"/>
          </p:cNvPr>
          <p:cNvSpPr/>
          <p:nvPr/>
        </p:nvSpPr>
        <p:spPr>
          <a:xfrm>
            <a:off x="3948830" y="239084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ảnh 1">
            <a:hlinkClick r:id="rId10" action="ppaction://hlinksldjump"/>
          </p:cNvPr>
          <p:cNvSpPr/>
          <p:nvPr/>
        </p:nvSpPr>
        <p:spPr>
          <a:xfrm>
            <a:off x="509559" y="239084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1</a:t>
            </a:r>
            <a:endParaRPr lang="en-US" sz="6000" b="1" dirty="0"/>
          </a:p>
        </p:txBody>
      </p:sp>
      <p:sp>
        <p:nvSpPr>
          <p:cNvPr id="25" name="Đ2"/>
          <p:cNvSpPr/>
          <p:nvPr/>
        </p:nvSpPr>
        <p:spPr>
          <a:xfrm>
            <a:off x="3626281" y="5621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621536"/>
            <a:ext cx="902295" cy="854296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hính Xác Đánh Dấu Màu Xanh Lá Cây - Ảnh miễn phí trên Pixab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8920766" y="239084"/>
            <a:ext cx="3271234" cy="538245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dirty="0" smtClean="0">
                <a:ln/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/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  <p:bldP spid="4" grpId="0" animBg="1"/>
      <p:bldP spid="17" grpId="0" animBg="1"/>
      <p:bldP spid="16" grpId="0" animBg="1"/>
      <p:bldP spid="25" grpId="0" animBg="1"/>
      <p:bldP spid="26" grpId="0" animBg="1"/>
      <p:bldP spid="2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667878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67878" y="4490911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31088" y="4497173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422314" y="3480179"/>
            <a:ext cx="743253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451663" y="696603"/>
            <a:ext cx="10333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5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7BA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762000" y="4413459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2901554"/>
            <a:ext cx="5147874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Siết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54661" y="2901554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31088" y="4497173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766176" y="3480179"/>
            <a:ext cx="399391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24000" y="815449"/>
            <a:ext cx="9826654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6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54E0A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6618302" y="2917047"/>
            <a:ext cx="4804012" cy="11000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4458845"/>
            <a:ext cx="5028924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54661" y="2901554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7878" y="4466186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" idx="3"/>
          </p:cNvCxnSpPr>
          <p:nvPr/>
        </p:nvCxnSpPr>
        <p:spPr>
          <a:xfrm>
            <a:off x="11422314" y="3467050"/>
            <a:ext cx="743253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806166" y="791234"/>
            <a:ext cx="93394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Thục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xưng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1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80" y="5288549"/>
            <a:ext cx="1868588" cy="1573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 Same Side Corner Rectangle 1"/>
          <p:cNvSpPr/>
          <p:nvPr/>
        </p:nvSpPr>
        <p:spPr>
          <a:xfrm>
            <a:off x="307074" y="-75933"/>
            <a:ext cx="11340152" cy="264816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20E03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"/>
          <p:cNvSpPr/>
          <p:nvPr/>
        </p:nvSpPr>
        <p:spPr>
          <a:xfrm>
            <a:off x="6618302" y="4490912"/>
            <a:ext cx="4804012" cy="11000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noProof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noProof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"/>
          <p:cNvSpPr/>
          <p:nvPr/>
        </p:nvSpPr>
        <p:spPr>
          <a:xfrm>
            <a:off x="6618302" y="2901554"/>
            <a:ext cx="4804012" cy="117881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654661" y="2901554"/>
            <a:ext cx="4804012" cy="113099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"/>
          <p:cNvSpPr/>
          <p:nvPr/>
        </p:nvSpPr>
        <p:spPr>
          <a:xfrm>
            <a:off x="667878" y="4466186"/>
            <a:ext cx="4804012" cy="112473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90963"/>
            <a:ext cx="641445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6433" y="5048254"/>
            <a:ext cx="641445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71890" y="3490963"/>
            <a:ext cx="1146412" cy="0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33" idx="1"/>
          </p:cNvCxnSpPr>
          <p:nvPr/>
        </p:nvCxnSpPr>
        <p:spPr>
          <a:xfrm>
            <a:off x="5471890" y="5056408"/>
            <a:ext cx="1159198" cy="313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1" idx="3"/>
          </p:cNvCxnSpPr>
          <p:nvPr/>
        </p:nvCxnSpPr>
        <p:spPr>
          <a:xfrm flipV="1">
            <a:off x="11422314" y="3480179"/>
            <a:ext cx="743253" cy="10784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22314" y="4988902"/>
            <a:ext cx="769686" cy="16306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60319" y="773375"/>
            <a:ext cx="66215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79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4466" y="339950"/>
            <a:ext cx="111775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 SÁCH CAI TRỊ CỦA CÁC TRIỀU ĐẠI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PHƯƠNG BẮC VÀ SỰ CHUYỂN BIẾN CỦA VIỆT NAM THỜI KÌ BẮC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4918" y="3127107"/>
            <a:ext cx="11198577" cy="6037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 CAI TRỊ CỦA CÁC TRIỀU ĐẠI PHONG KIẾN PHƯƠNG BẮC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4917" y="3993661"/>
            <a:ext cx="11817083" cy="5539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NHỮNG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 BIẾN VỀ KINH TẾ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 HỘI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8504" y="4820777"/>
            <a:ext cx="6168661" cy="459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98213" y="8450583"/>
            <a:ext cx="4538134" cy="459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8505" y="5553142"/>
            <a:ext cx="6168660" cy="459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1330</Words>
  <Application>Microsoft Office PowerPoint</Application>
  <PresentationFormat>Widescreen</PresentationFormat>
  <Paragraphs>228</Paragraphs>
  <Slides>36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.VnBlack</vt:lpstr>
      <vt:lpstr>Arial</vt:lpstr>
      <vt:lpstr>Calibri</vt:lpstr>
      <vt:lpstr>Calibri Light</vt:lpstr>
      <vt:lpstr>Times New Roman</vt:lpstr>
      <vt:lpstr>Wingdings</vt:lpstr>
      <vt:lpstr>Office Theme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78</cp:revision>
  <dcterms:created xsi:type="dcterms:W3CDTF">2020-05-17T04:24:25Z</dcterms:created>
  <dcterms:modified xsi:type="dcterms:W3CDTF">2023-03-06T16:48:24Z</dcterms:modified>
</cp:coreProperties>
</file>